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notesMasterIdLst>
    <p:notesMasterId r:id="rId14"/>
  </p:notesMasterIdLst>
  <p:sldIdLst>
    <p:sldId id="256" r:id="rId2"/>
    <p:sldId id="257" r:id="rId3"/>
    <p:sldId id="260" r:id="rId4"/>
    <p:sldId id="261" r:id="rId5"/>
    <p:sldId id="262" r:id="rId6"/>
    <p:sldId id="265" r:id="rId7"/>
    <p:sldId id="263" r:id="rId8"/>
    <p:sldId id="264" r:id="rId9"/>
    <p:sldId id="497" r:id="rId10"/>
    <p:sldId id="489" r:id="rId11"/>
    <p:sldId id="383" r:id="rId12"/>
    <p:sldId id="28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6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2C8576-D66A-4BDD-A3B8-1AE33F8E47BD}" type="datetimeFigureOut">
              <a:rPr lang="zh-CN" altLang="en-US" smtClean="0"/>
              <a:t>2020/9/28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0F14AB-07EB-4471-B75B-34436C46CDEA}" type="slidenum">
              <a:rPr lang="zh-CN" altLang="en-US" smtClean="0"/>
              <a:t>‹#›</a:t>
            </a:fld>
            <a:endParaRPr lang="zh-CN" altLang="en-US"/>
          </a:p>
        </p:txBody>
      </p:sp>
    </p:spTree>
    <p:extLst>
      <p:ext uri="{BB962C8B-B14F-4D97-AF65-F5344CB8AC3E}">
        <p14:creationId xmlns:p14="http://schemas.microsoft.com/office/powerpoint/2010/main" val="3555470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9</a:t>
            </a:fld>
            <a:endParaRPr lang="en-US"/>
          </a:p>
        </p:txBody>
      </p:sp>
    </p:spTree>
    <p:extLst>
      <p:ext uri="{BB962C8B-B14F-4D97-AF65-F5344CB8AC3E}">
        <p14:creationId xmlns:p14="http://schemas.microsoft.com/office/powerpoint/2010/main" val="2334270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10</a:t>
            </a:fld>
            <a:endParaRPr lang="en-US"/>
          </a:p>
        </p:txBody>
      </p:sp>
    </p:spTree>
    <p:extLst>
      <p:ext uri="{BB962C8B-B14F-4D97-AF65-F5344CB8AC3E}">
        <p14:creationId xmlns:p14="http://schemas.microsoft.com/office/powerpoint/2010/main" val="4177489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2020/9/28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9255346" y="2750337"/>
            <a:ext cx="1171888" cy="1356442"/>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447973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2020/9/28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309"/>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222159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2020/9/28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61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882044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2020/9/28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EFFFFDD1-674E-49C1-9A4F-FA173DBDC130}" type="slidenum">
              <a:rPr lang="zh-CN" altLang="en-US" smtClean="0"/>
              <a:t>‹#›</a:t>
            </a:fld>
            <a:endParaRPr lang="zh-CN" alt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364466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2020/9/28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968311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161E7BD-2304-4CFF-AC2E-DAADCB15FF3C}" type="datetimeFigureOut">
              <a:rPr lang="zh-CN" altLang="en-US" smtClean="0"/>
              <a:t>2020/9/28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140075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161E7BD-2304-4CFF-AC2E-DAADCB15FF3C}" type="datetimeFigureOut">
              <a:rPr lang="zh-CN" altLang="en-US" smtClean="0"/>
              <a:t>2020/9/28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758405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2020/9/28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77960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161E7BD-2304-4CFF-AC2E-DAADCB15FF3C}" type="datetimeFigureOut">
              <a:rPr lang="zh-CN" altLang="en-US" smtClean="0"/>
              <a:t>2020/9/28</a:t>
            </a:fld>
            <a:endParaRPr lang="zh-CN" altLang="en-US"/>
          </a:p>
        </p:txBody>
      </p:sp>
      <p:sp>
        <p:nvSpPr>
          <p:cNvPr id="5" name="Footer Placeholder 4"/>
          <p:cNvSpPr>
            <a:spLocks noGrp="1"/>
          </p:cNvSpPr>
          <p:nvPr>
            <p:ph type="ftr" sz="quarter" idx="11"/>
          </p:nvPr>
        </p:nvSpPr>
        <p:spPr>
          <a:xfrm>
            <a:off x="680321" y="5936188"/>
            <a:ext cx="6126805" cy="365125"/>
          </a:xfrm>
        </p:spPr>
        <p:txBody>
          <a:bodyPr/>
          <a:lstStyle/>
          <a:p>
            <a:endParaRPr lang="zh-CN" alt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77730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2020/9/28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695203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161E7BD-2304-4CFF-AC2E-DAADCB15FF3C}" type="datetimeFigureOut">
              <a:rPr lang="zh-CN" altLang="en-US" smtClean="0"/>
              <a:t>2020/9/28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10729455" y="286989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4228224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161E7BD-2304-4CFF-AC2E-DAADCB15FF3C}" type="datetimeFigureOut">
              <a:rPr lang="zh-CN" altLang="en-US" smtClean="0"/>
              <a:t>2020/9/28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486446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0322" y="3030008"/>
            <a:ext cx="4698355"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594123" y="3030008"/>
            <a:ext cx="4700059"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161E7BD-2304-4CFF-AC2E-DAADCB15FF3C}" type="datetimeFigureOut">
              <a:rPr lang="zh-CN" altLang="en-US" smtClean="0"/>
              <a:t>2020/9/28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415516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161E7BD-2304-4CFF-AC2E-DAADCB15FF3C}" type="datetimeFigureOut">
              <a:rPr lang="zh-CN" altLang="en-US" smtClean="0"/>
              <a:t>2020/9/28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988324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161E7BD-2304-4CFF-AC2E-DAADCB15FF3C}" type="datetimeFigureOut">
              <a:rPr lang="zh-CN" altLang="en-US" smtClean="0"/>
              <a:t>2020/9/28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601457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2020/9/28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152287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2020/9/28</a:t>
            </a:fld>
            <a:endParaRPr lang="zh-CN"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095582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161E7BD-2304-4CFF-AC2E-DAADCB15FF3C}" type="datetimeFigureOut">
              <a:rPr lang="zh-CN" altLang="en-US" smtClean="0"/>
              <a:t>2020/9/28</a:t>
            </a:fld>
            <a:endParaRPr lang="zh-CN" alt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90079610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tiff"/><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mantchs.com/2019/09/28/NLP/BER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AD0AA-D545-4246-A9B6-B19BC6633152}"/>
              </a:ext>
            </a:extLst>
          </p:cNvPr>
          <p:cNvSpPr>
            <a:spLocks noGrp="1"/>
          </p:cNvSpPr>
          <p:nvPr>
            <p:ph type="ctrTitle"/>
          </p:nvPr>
        </p:nvSpPr>
        <p:spPr/>
        <p:txBody>
          <a:bodyPr/>
          <a:lstStyle/>
          <a:p>
            <a:r>
              <a:rPr lang="zh-CN" altLang="en-US" dirty="0"/>
              <a:t>自然语言处理技术基础</a:t>
            </a:r>
            <a:br>
              <a:rPr lang="en-US" altLang="zh-CN" dirty="0"/>
            </a:br>
            <a:r>
              <a:rPr lang="en-US" altLang="zh-CN" sz="2800" dirty="0"/>
              <a:t>Natural Language Processing</a:t>
            </a:r>
            <a:r>
              <a:rPr lang="zh-CN" altLang="en-US" sz="2800" dirty="0"/>
              <a:t>，</a:t>
            </a:r>
            <a:r>
              <a:rPr lang="en-US" altLang="zh-CN" sz="2800" dirty="0"/>
              <a:t>NLP</a:t>
            </a:r>
            <a:endParaRPr lang="zh-CN" altLang="en-US" sz="2800" dirty="0"/>
          </a:p>
        </p:txBody>
      </p:sp>
      <p:sp>
        <p:nvSpPr>
          <p:cNvPr id="3" name="副标题 2">
            <a:extLst>
              <a:ext uri="{FF2B5EF4-FFF2-40B4-BE49-F238E27FC236}">
                <a16:creationId xmlns:a16="http://schemas.microsoft.com/office/drawing/2014/main" id="{5AEE3665-4B91-404B-82B7-F893AB2EEF54}"/>
              </a:ext>
            </a:extLst>
          </p:cNvPr>
          <p:cNvSpPr>
            <a:spLocks noGrp="1"/>
          </p:cNvSpPr>
          <p:nvPr>
            <p:ph type="subTitle" idx="1"/>
          </p:nvPr>
        </p:nvSpPr>
        <p:spPr/>
        <p:txBody>
          <a:bodyPr/>
          <a:lstStyle/>
          <a:p>
            <a:r>
              <a:rPr lang="zh-CN" altLang="en-US" dirty="0"/>
              <a:t>网络空间安全与计算机学院</a:t>
            </a:r>
          </a:p>
        </p:txBody>
      </p:sp>
      <p:pic>
        <p:nvPicPr>
          <p:cNvPr id="6146" name="Picture 2">
            <a:extLst>
              <a:ext uri="{FF2B5EF4-FFF2-40B4-BE49-F238E27FC236}">
                <a16:creationId xmlns:a16="http://schemas.microsoft.com/office/drawing/2014/main" id="{83010770-CCB3-4E60-8491-520459293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13" y="158333"/>
            <a:ext cx="956755" cy="427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132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0321" y="624412"/>
            <a:ext cx="10515600" cy="1325563"/>
          </a:xfrm>
        </p:spPr>
        <p:txBody>
          <a:bodyPr/>
          <a:lstStyle/>
          <a:p>
            <a:r>
              <a:rPr lang="en-US" b="1" dirty="0"/>
              <a:t>13.5 </a:t>
            </a:r>
            <a:r>
              <a:rPr lang="en-US" b="1" dirty="0" err="1"/>
              <a:t>自然语言处理进阶</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solidFill>
                  <a:schemeClr val="tx1"/>
                </a:solidFill>
                <a:hlinkClick r:id="rId3">
                  <a:extLst>
                    <a:ext uri="{A12FA001-AC4F-418D-AE19-62706E023703}">
                      <ahyp:hlinkClr xmlns:ahyp="http://schemas.microsoft.com/office/drawing/2018/hyperlinkcolor" val="tx"/>
                    </a:ext>
                  </a:extLst>
                </a:hlinkClick>
              </a:rPr>
              <a:t>《</a:t>
            </a:r>
            <a:r>
              <a:rPr lang="zh-CN" altLang="en-US" dirty="0">
                <a:solidFill>
                  <a:schemeClr val="tx1"/>
                </a:solidFill>
                <a:hlinkClick r:id="rId3">
                  <a:extLst>
                    <a:ext uri="{A12FA001-AC4F-418D-AE19-62706E023703}">
                      <ahyp:hlinkClr xmlns:ahyp="http://schemas.microsoft.com/office/drawing/2018/hyperlinkcolor" val="tx"/>
                    </a:ext>
                  </a:extLst>
                </a:hlinkClick>
              </a:rPr>
              <a:t>自然语言处理入门</a:t>
            </a:r>
            <a:r>
              <a:rPr lang="en-US" altLang="zh-CN" dirty="0">
                <a:solidFill>
                  <a:schemeClr val="tx1"/>
                </a:solidFill>
                <a:hlinkClick r:id="rId3">
                  <a:extLst>
                    <a:ext uri="{A12FA001-AC4F-418D-AE19-62706E023703}">
                      <ahyp:hlinkClr xmlns:ahyp="http://schemas.microsoft.com/office/drawing/2018/hyperlinkcolor" val="tx"/>
                    </a:ext>
                  </a:extLst>
                </a:hlinkClick>
              </a:rPr>
              <a:t>》</a:t>
            </a:r>
            <a:endParaRPr lang="en-US" dirty="0">
              <a:solidFill>
                <a:schemeClr val="tx1"/>
              </a:solidFill>
            </a:endParaRPr>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497680" y="2201614"/>
            <a:ext cx="5150848" cy="4351338"/>
          </a:xfrm>
        </p:spPr>
        <p:txBody>
          <a:bodyPr>
            <a:normAutofit/>
          </a:bodyPr>
          <a:lstStyle/>
          <a:p>
            <a:pPr>
              <a:spcBef>
                <a:spcPts val="900"/>
              </a:spcBef>
              <a:spcAft>
                <a:spcPts val="900"/>
              </a:spcAft>
            </a:pPr>
            <a:r>
              <a:rPr lang="zh-CN" altLang="en-US" dirty="0"/>
              <a:t>序列标注</a:t>
            </a:r>
            <a:endParaRPr lang="en-US" altLang="zh-CN" dirty="0"/>
          </a:p>
          <a:p>
            <a:pPr lvl="1">
              <a:spcBef>
                <a:spcPts val="900"/>
              </a:spcBef>
              <a:spcAft>
                <a:spcPts val="900"/>
              </a:spcAft>
            </a:pPr>
            <a:r>
              <a:rPr lang="en-US" dirty="0">
                <a:latin typeface="Cambria" panose="02040503050406030204" pitchFamily="18" charset="0"/>
                <a:cs typeface="Times New Roman" panose="02020603050405020304" pitchFamily="18" charset="0"/>
              </a:rPr>
              <a:t>Bi</a:t>
            </a:r>
            <a:r>
              <a:rPr lang="en-US" altLang="zh-CN"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LSTM-CRF</a:t>
            </a:r>
          </a:p>
          <a:p>
            <a:pPr lvl="1">
              <a:spcBef>
                <a:spcPts val="900"/>
              </a:spcBef>
              <a:spcAft>
                <a:spcPts val="900"/>
              </a:spcAft>
            </a:pPr>
            <a:r>
              <a:rPr lang="en-US" dirty="0">
                <a:latin typeface="Cambria" panose="02040503050406030204" pitchFamily="18" charset="0"/>
                <a:cs typeface="Times New Roman" panose="02020603050405020304" pitchFamily="18" charset="0"/>
              </a:rPr>
              <a:t>Flair</a:t>
            </a:r>
          </a:p>
          <a:p>
            <a:pPr>
              <a:spcBef>
                <a:spcPts val="900"/>
              </a:spcBef>
              <a:spcAft>
                <a:spcPts val="900"/>
              </a:spcAft>
            </a:pPr>
            <a:r>
              <a:rPr lang="zh-CN" altLang="en-US" dirty="0">
                <a:latin typeface="Cambria" panose="02040503050406030204" pitchFamily="18" charset="0"/>
                <a:cs typeface="Times New Roman" panose="02020603050405020304" pitchFamily="18" charset="0"/>
              </a:rPr>
              <a:t>依存分析</a:t>
            </a:r>
            <a:endParaRPr lang="en-US" altLang="zh-CN" dirty="0">
              <a:latin typeface="Cambria" panose="02040503050406030204" pitchFamily="18" charset="0"/>
              <a:cs typeface="Times New Roman" panose="02020603050405020304" pitchFamily="18" charset="0"/>
            </a:endParaRPr>
          </a:p>
          <a:p>
            <a:pPr lvl="1">
              <a:spcBef>
                <a:spcPts val="900"/>
              </a:spcBef>
              <a:spcAft>
                <a:spcPts val="900"/>
              </a:spcAft>
            </a:pPr>
            <a:r>
              <a:rPr lang="en-US" dirty="0" err="1">
                <a:latin typeface="Cambria" panose="02040503050406030204" pitchFamily="18" charset="0"/>
                <a:cs typeface="Times New Roman" panose="02020603050405020304" pitchFamily="18" charset="0"/>
              </a:rPr>
              <a:t>BiAffineAttention</a:t>
            </a:r>
            <a:endParaRPr lang="en-US" dirty="0">
              <a:latin typeface="Cambria" panose="02040503050406030204" pitchFamily="18" charset="0"/>
              <a:cs typeface="Times New Roman" panose="02020603050405020304" pitchFamily="18" charset="0"/>
            </a:endParaRPr>
          </a:p>
          <a:p>
            <a:pPr lvl="1">
              <a:spcBef>
                <a:spcPts val="900"/>
              </a:spcBef>
              <a:spcAft>
                <a:spcPts val="900"/>
              </a:spcAft>
            </a:pPr>
            <a:r>
              <a:rPr lang="en-US" dirty="0" err="1">
                <a:latin typeface="Cambria" panose="02040503050406030204" pitchFamily="18" charset="0"/>
                <a:cs typeface="Times New Roman" panose="02020603050405020304" pitchFamily="18" charset="0"/>
              </a:rPr>
              <a:t>BiAffineAttention+BERT</a:t>
            </a:r>
            <a:endParaRPr lang="en-US" dirty="0">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630C6FA-497D-5A4A-B143-D269D059F764}"/>
              </a:ext>
            </a:extLst>
          </p:cNvPr>
          <p:cNvSpPr txBox="1"/>
          <p:nvPr/>
        </p:nvSpPr>
        <p:spPr>
          <a:xfrm>
            <a:off x="6374972" y="4486831"/>
            <a:ext cx="1489753" cy="369332"/>
          </a:xfrm>
          <a:prstGeom prst="rect">
            <a:avLst/>
          </a:prstGeom>
          <a:noFill/>
        </p:spPr>
        <p:txBody>
          <a:bodyPr wrap="square" rtlCol="0">
            <a:spAutoFit/>
          </a:bodyPr>
          <a:lstStyle/>
          <a:p>
            <a:endParaRPr lang="en-US" dirty="0">
              <a:latin typeface="SimSun" panose="02010600030101010101" pitchFamily="2" charset="-122"/>
              <a:ea typeface="SimSun" panose="02010600030101010101" pitchFamily="2" charset="-122"/>
            </a:endParaRPr>
          </a:p>
        </p:txBody>
      </p:sp>
      <p:pic>
        <p:nvPicPr>
          <p:cNvPr id="3" name="Picture 2">
            <a:extLst>
              <a:ext uri="{FF2B5EF4-FFF2-40B4-BE49-F238E27FC236}">
                <a16:creationId xmlns:a16="http://schemas.microsoft.com/office/drawing/2014/main" id="{B7594358-763F-B24B-8DD0-ABCA0668F9B4}"/>
              </a:ext>
            </a:extLst>
          </p:cNvPr>
          <p:cNvPicPr>
            <a:picLocks noChangeAspect="1"/>
          </p:cNvPicPr>
          <p:nvPr/>
        </p:nvPicPr>
        <p:blipFill>
          <a:blip r:embed="rId5"/>
          <a:stretch>
            <a:fillRect/>
          </a:stretch>
        </p:blipFill>
        <p:spPr>
          <a:xfrm>
            <a:off x="5755480" y="2229215"/>
            <a:ext cx="6096001" cy="3303985"/>
          </a:xfrm>
          <a:prstGeom prst="rect">
            <a:avLst/>
          </a:prstGeom>
        </p:spPr>
      </p:pic>
      <p:sp>
        <p:nvSpPr>
          <p:cNvPr id="5" name="Rectangle 4">
            <a:extLst>
              <a:ext uri="{FF2B5EF4-FFF2-40B4-BE49-F238E27FC236}">
                <a16:creationId xmlns:a16="http://schemas.microsoft.com/office/drawing/2014/main" id="{CEEC8CBA-012B-EE4C-94B9-2198A7630C59}"/>
              </a:ext>
            </a:extLst>
          </p:cNvPr>
          <p:cNvSpPr/>
          <p:nvPr/>
        </p:nvSpPr>
        <p:spPr>
          <a:xfrm>
            <a:off x="5755480" y="5748494"/>
            <a:ext cx="6096000" cy="400110"/>
          </a:xfrm>
          <a:prstGeom prst="rect">
            <a:avLst/>
          </a:prstGeom>
        </p:spPr>
        <p:txBody>
          <a:bodyPr>
            <a:spAutoFit/>
          </a:bodyPr>
          <a:lstStyle/>
          <a:p>
            <a:r>
              <a:rPr lang="en-US" sz="1000" dirty="0" err="1">
                <a:latin typeface="Arial" panose="020B0604020202020204" pitchFamily="34" charset="0"/>
              </a:rPr>
              <a:t>Dozat</a:t>
            </a:r>
            <a:r>
              <a:rPr lang="en-US" sz="1000" dirty="0">
                <a:latin typeface="Arial" panose="020B0604020202020204" pitchFamily="34" charset="0"/>
              </a:rPr>
              <a:t>, T., &amp; Manning, C. D. (2016). </a:t>
            </a:r>
          </a:p>
          <a:p>
            <a:r>
              <a:rPr lang="en-US" sz="1000" dirty="0">
                <a:latin typeface="Arial" panose="020B0604020202020204" pitchFamily="34" charset="0"/>
              </a:rPr>
              <a:t>Deep biaffine attention for neural dependency parsing. </a:t>
            </a:r>
            <a:r>
              <a:rPr lang="en-US" sz="1000" i="1" dirty="0" err="1">
                <a:latin typeface="Arial" panose="020B0604020202020204" pitchFamily="34" charset="0"/>
              </a:rPr>
              <a:t>arXiv</a:t>
            </a:r>
            <a:r>
              <a:rPr lang="en-US" sz="1000" i="1" dirty="0">
                <a:latin typeface="Arial" panose="020B0604020202020204" pitchFamily="34" charset="0"/>
              </a:rPr>
              <a:t> preprint arXiv:1611.01734</a:t>
            </a:r>
            <a:r>
              <a:rPr lang="en-US" sz="1000" dirty="0">
                <a:latin typeface="Arial" panose="020B0604020202020204" pitchFamily="34" charset="0"/>
              </a:rPr>
              <a:t>.</a:t>
            </a:r>
            <a:endParaRPr lang="en-US" sz="1000" dirty="0"/>
          </a:p>
        </p:txBody>
      </p:sp>
      <p:pic>
        <p:nvPicPr>
          <p:cNvPr id="10" name="图片 9">
            <a:extLst>
              <a:ext uri="{FF2B5EF4-FFF2-40B4-BE49-F238E27FC236}">
                <a16:creationId xmlns:a16="http://schemas.microsoft.com/office/drawing/2014/main" id="{2E05C794-D6EF-45B5-B275-9D26653BDAE7}"/>
              </a:ext>
            </a:extLst>
          </p:cNvPr>
          <p:cNvPicPr>
            <a:picLocks noChangeAspect="1"/>
          </p:cNvPicPr>
          <p:nvPr/>
        </p:nvPicPr>
        <p:blipFill>
          <a:blip r:embed="rId6"/>
          <a:stretch>
            <a:fillRect/>
          </a:stretch>
        </p:blipFill>
        <p:spPr>
          <a:xfrm>
            <a:off x="680321" y="6431862"/>
            <a:ext cx="6151397" cy="493819"/>
          </a:xfrm>
          <a:prstGeom prst="rect">
            <a:avLst/>
          </a:prstGeom>
        </p:spPr>
      </p:pic>
    </p:spTree>
    <p:extLst>
      <p:ext uri="{BB962C8B-B14F-4D97-AF65-F5344CB8AC3E}">
        <p14:creationId xmlns:p14="http://schemas.microsoft.com/office/powerpoint/2010/main" val="1897950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EC2EE19F-5431-43AA-AAA5-BFB1F9B7F99D}"/>
              </a:ext>
            </a:extLst>
          </p:cNvPr>
          <p:cNvSpPr txBox="1"/>
          <p:nvPr/>
        </p:nvSpPr>
        <p:spPr>
          <a:xfrm>
            <a:off x="806450" y="953470"/>
            <a:ext cx="6096000" cy="646331"/>
          </a:xfrm>
          <a:prstGeom prst="rect">
            <a:avLst/>
          </a:prstGeom>
          <a:noFill/>
        </p:spPr>
        <p:txBody>
          <a:bodyPr wrap="square">
            <a:spAutoFit/>
          </a:bodyPr>
          <a:lstStyle/>
          <a:p>
            <a:r>
              <a:rPr lang="zh-CN" altLang="en-US" sz="3600" dirty="0">
                <a:latin typeface="Noto Sans CJK JP Medium"/>
                <a:cs typeface="Noto Sans CJK JP Medium"/>
              </a:rPr>
              <a:t>前沿研究</a:t>
            </a:r>
          </a:p>
        </p:txBody>
      </p:sp>
      <p:pic>
        <p:nvPicPr>
          <p:cNvPr id="19" name="图片 18">
            <a:extLst>
              <a:ext uri="{FF2B5EF4-FFF2-40B4-BE49-F238E27FC236}">
                <a16:creationId xmlns:a16="http://schemas.microsoft.com/office/drawing/2014/main" id="{363C90E4-7ED5-4A91-92F8-362872C1B808}"/>
              </a:ext>
            </a:extLst>
          </p:cNvPr>
          <p:cNvPicPr>
            <a:picLocks noChangeAspect="1"/>
          </p:cNvPicPr>
          <p:nvPr/>
        </p:nvPicPr>
        <p:blipFill>
          <a:blip r:embed="rId2"/>
          <a:stretch>
            <a:fillRect/>
          </a:stretch>
        </p:blipFill>
        <p:spPr>
          <a:xfrm>
            <a:off x="1156175" y="2054313"/>
            <a:ext cx="8986532" cy="4233878"/>
          </a:xfrm>
          <a:prstGeom prst="rect">
            <a:avLst/>
          </a:prstGeom>
        </p:spPr>
      </p:pic>
      <p:sp>
        <p:nvSpPr>
          <p:cNvPr id="21" name="文本框 20">
            <a:extLst>
              <a:ext uri="{FF2B5EF4-FFF2-40B4-BE49-F238E27FC236}">
                <a16:creationId xmlns:a16="http://schemas.microsoft.com/office/drawing/2014/main" id="{C5B90662-55D0-4A84-984E-E0E847AADA71}"/>
              </a:ext>
            </a:extLst>
          </p:cNvPr>
          <p:cNvSpPr txBox="1"/>
          <p:nvPr/>
        </p:nvSpPr>
        <p:spPr>
          <a:xfrm>
            <a:off x="1102469" y="6373371"/>
            <a:ext cx="6096000" cy="369332"/>
          </a:xfrm>
          <a:prstGeom prst="rect">
            <a:avLst/>
          </a:prstGeom>
          <a:noFill/>
        </p:spPr>
        <p:txBody>
          <a:bodyPr wrap="square">
            <a:spAutoFit/>
          </a:bodyPr>
          <a:lstStyle/>
          <a:p>
            <a:r>
              <a:rPr lang="en-US" altLang="zh-CN" dirty="0"/>
              <a:t>https://cloud.tencent.com/developer/article/1581666</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ADF162C-8C31-4702-8C51-3D52B99A40F0}"/>
              </a:ext>
            </a:extLst>
          </p:cNvPr>
          <p:cNvSpPr/>
          <p:nvPr/>
        </p:nvSpPr>
        <p:spPr>
          <a:xfrm>
            <a:off x="3630456" y="3298074"/>
            <a:ext cx="4054395" cy="1323439"/>
          </a:xfrm>
          <a:prstGeom prst="rect">
            <a:avLst/>
          </a:prstGeom>
          <a:noFill/>
        </p:spPr>
        <p:txBody>
          <a:bodyPr wrap="square" lIns="91440" tIns="45720" rIns="91440" bIns="45720">
            <a:spAutoFit/>
          </a:bodyPr>
          <a:lstStyle/>
          <a:p>
            <a:pPr algn="ctr"/>
            <a:r>
              <a:rPr lang="en-US" altLang="zh-CN" sz="8000" b="1" dirty="0">
                <a:ln w="12700">
                  <a:solidFill>
                    <a:schemeClr val="accent3">
                      <a:lumMod val="50000"/>
                    </a:schemeClr>
                  </a:solidFill>
                  <a:prstDash val="solid"/>
                </a:ln>
                <a:effectLst>
                  <a:innerShdw blurRad="177800">
                    <a:schemeClr val="accent3">
                      <a:lumMod val="50000"/>
                    </a:schemeClr>
                  </a:innerShdw>
                </a:effectLst>
                <a:latin typeface="Franklin Gothic Book" panose="020B0503020102020204" pitchFamily="34" charset="0"/>
              </a:rPr>
              <a:t>THE END</a:t>
            </a:r>
            <a:endParaRPr lang="zh-CN" altLang="en-US" sz="8000" b="1" dirty="0">
              <a:ln w="12700">
                <a:solidFill>
                  <a:schemeClr val="accent3">
                    <a:lumMod val="50000"/>
                  </a:schemeClr>
                </a:solidFill>
                <a:prstDash val="solid"/>
              </a:ln>
              <a:effectLst>
                <a:innerShdw blurRad="177800">
                  <a:schemeClr val="accent3">
                    <a:lumMod val="50000"/>
                  </a:schemeClr>
                </a:innerShdw>
              </a:effectLst>
              <a:latin typeface="Franklin Gothic Book" panose="020B0503020102020204" pitchFamily="34" charset="0"/>
            </a:endParaRPr>
          </a:p>
        </p:txBody>
      </p:sp>
    </p:spTree>
    <p:extLst>
      <p:ext uri="{BB962C8B-B14F-4D97-AF65-F5344CB8AC3E}">
        <p14:creationId xmlns:p14="http://schemas.microsoft.com/office/powerpoint/2010/main" val="1615317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A155A-4A36-4085-BF68-DD9783C31505}"/>
              </a:ext>
            </a:extLst>
          </p:cNvPr>
          <p:cNvSpPr>
            <a:spLocks noGrp="1"/>
          </p:cNvSpPr>
          <p:nvPr>
            <p:ph type="title"/>
          </p:nvPr>
        </p:nvSpPr>
        <p:spPr/>
        <p:txBody>
          <a:bodyPr/>
          <a:lstStyle/>
          <a:p>
            <a:r>
              <a:rPr lang="zh-CN" altLang="en-US" b="1" dirty="0"/>
              <a:t>第</a:t>
            </a:r>
            <a:r>
              <a:rPr lang="en-US" altLang="zh-CN" b="1" dirty="0"/>
              <a:t>9</a:t>
            </a:r>
            <a:r>
              <a:rPr lang="zh-CN" altLang="en-US" b="1"/>
              <a:t>章 语义分析</a:t>
            </a:r>
            <a:endParaRPr lang="zh-CN" altLang="en-US" b="1" dirty="0"/>
          </a:p>
        </p:txBody>
      </p:sp>
      <p:sp>
        <p:nvSpPr>
          <p:cNvPr id="3" name="内容占位符 2">
            <a:extLst>
              <a:ext uri="{FF2B5EF4-FFF2-40B4-BE49-F238E27FC236}">
                <a16:creationId xmlns:a16="http://schemas.microsoft.com/office/drawing/2014/main" id="{81B33DC0-BF5D-412E-AF38-E6D4F60B9A29}"/>
              </a:ext>
            </a:extLst>
          </p:cNvPr>
          <p:cNvSpPr>
            <a:spLocks noGrp="1"/>
          </p:cNvSpPr>
          <p:nvPr>
            <p:ph idx="1"/>
          </p:nvPr>
        </p:nvSpPr>
        <p:spPr>
          <a:xfrm>
            <a:off x="680321" y="2336873"/>
            <a:ext cx="9613861" cy="4115808"/>
          </a:xfrm>
        </p:spPr>
        <p:txBody>
          <a:bodyPr>
            <a:noAutofit/>
          </a:bodyPr>
          <a:lstStyle/>
          <a:p>
            <a:pPr marL="0" indent="0">
              <a:buNone/>
            </a:pPr>
            <a:r>
              <a:rPr lang="en-US" altLang="zh-CN" dirty="0"/>
              <a:t>9.1 </a:t>
            </a:r>
            <a:r>
              <a:rPr lang="zh-CN" altLang="en-US" dirty="0"/>
              <a:t>词义消歧</a:t>
            </a:r>
            <a:br>
              <a:rPr lang="zh-CN" altLang="en-US" dirty="0"/>
            </a:br>
            <a:br>
              <a:rPr lang="zh-CN" altLang="en-US" dirty="0"/>
            </a:br>
            <a:r>
              <a:rPr lang="en-US" altLang="zh-CN" dirty="0"/>
              <a:t>9.2 </a:t>
            </a:r>
            <a:r>
              <a:rPr lang="zh-CN" altLang="en-US" dirty="0"/>
              <a:t>语义角色标注</a:t>
            </a:r>
            <a:br>
              <a:rPr lang="zh-CN" altLang="en-US" dirty="0"/>
            </a:br>
            <a:br>
              <a:rPr lang="zh-CN" altLang="en-US" dirty="0"/>
            </a:br>
            <a:r>
              <a:rPr lang="en-US" altLang="zh-CN" dirty="0"/>
              <a:t>9.3 </a:t>
            </a:r>
            <a:r>
              <a:rPr lang="zh-CN" altLang="en-US" dirty="0"/>
              <a:t>深层语义推理</a:t>
            </a:r>
            <a:br>
              <a:rPr lang="zh-CN" altLang="en-US" dirty="0"/>
            </a:br>
            <a:endParaRPr lang="zh-CN" altLang="en-US" dirty="0"/>
          </a:p>
        </p:txBody>
      </p:sp>
      <p:pic>
        <p:nvPicPr>
          <p:cNvPr id="5" name="图片 4">
            <a:extLst>
              <a:ext uri="{FF2B5EF4-FFF2-40B4-BE49-F238E27FC236}">
                <a16:creationId xmlns:a16="http://schemas.microsoft.com/office/drawing/2014/main" id="{3A242EFE-3E4C-4C62-A517-C3D676DADB8C}"/>
              </a:ext>
            </a:extLst>
          </p:cNvPr>
          <p:cNvPicPr>
            <a:picLocks noChangeAspect="1"/>
          </p:cNvPicPr>
          <p:nvPr/>
        </p:nvPicPr>
        <p:blipFill>
          <a:blip r:embed="rId2"/>
          <a:stretch>
            <a:fillRect/>
          </a:stretch>
        </p:blipFill>
        <p:spPr>
          <a:xfrm>
            <a:off x="4407598" y="2172534"/>
            <a:ext cx="3620965" cy="4495295"/>
          </a:xfrm>
          <a:prstGeom prst="rect">
            <a:avLst/>
          </a:prstGeom>
        </p:spPr>
      </p:pic>
      <p:pic>
        <p:nvPicPr>
          <p:cNvPr id="11" name="图片 10">
            <a:extLst>
              <a:ext uri="{FF2B5EF4-FFF2-40B4-BE49-F238E27FC236}">
                <a16:creationId xmlns:a16="http://schemas.microsoft.com/office/drawing/2014/main" id="{D6F5CA76-201A-48C6-9971-28F9D241CD3C}"/>
              </a:ext>
            </a:extLst>
          </p:cNvPr>
          <p:cNvPicPr>
            <a:picLocks noChangeAspect="1"/>
          </p:cNvPicPr>
          <p:nvPr/>
        </p:nvPicPr>
        <p:blipFill>
          <a:blip r:embed="rId3"/>
          <a:stretch>
            <a:fillRect/>
          </a:stretch>
        </p:blipFill>
        <p:spPr>
          <a:xfrm>
            <a:off x="8558652" y="2172534"/>
            <a:ext cx="3197188" cy="4495295"/>
          </a:xfrm>
          <a:prstGeom prst="rect">
            <a:avLst/>
          </a:prstGeom>
        </p:spPr>
      </p:pic>
    </p:spTree>
    <p:extLst>
      <p:ext uri="{BB962C8B-B14F-4D97-AF65-F5344CB8AC3E}">
        <p14:creationId xmlns:p14="http://schemas.microsoft.com/office/powerpoint/2010/main" val="1133975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8D34897-512F-4F14-A749-DEE9297E18A3}"/>
              </a:ext>
            </a:extLst>
          </p:cNvPr>
          <p:cNvPicPr>
            <a:picLocks noChangeAspect="1"/>
          </p:cNvPicPr>
          <p:nvPr/>
        </p:nvPicPr>
        <p:blipFill>
          <a:blip r:embed="rId2"/>
          <a:stretch>
            <a:fillRect/>
          </a:stretch>
        </p:blipFill>
        <p:spPr>
          <a:xfrm>
            <a:off x="291215" y="753228"/>
            <a:ext cx="9851492" cy="5966989"/>
          </a:xfrm>
          <a:prstGeom prst="rect">
            <a:avLst/>
          </a:prstGeom>
        </p:spPr>
      </p:pic>
    </p:spTree>
    <p:extLst>
      <p:ext uri="{BB962C8B-B14F-4D97-AF65-F5344CB8AC3E}">
        <p14:creationId xmlns:p14="http://schemas.microsoft.com/office/powerpoint/2010/main" val="947805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08EC48-D52A-40D9-BF07-D1A844EAE91A}"/>
              </a:ext>
            </a:extLst>
          </p:cNvPr>
          <p:cNvSpPr>
            <a:spLocks noGrp="1"/>
          </p:cNvSpPr>
          <p:nvPr>
            <p:ph type="title"/>
          </p:nvPr>
        </p:nvSpPr>
        <p:spPr/>
        <p:txBody>
          <a:bodyPr/>
          <a:lstStyle/>
          <a:p>
            <a:r>
              <a:rPr lang="zh-CN" altLang="en-US" dirty="0"/>
              <a:t>词义消歧 </a:t>
            </a:r>
            <a:r>
              <a:rPr lang="en-US" altLang="zh-CN" dirty="0"/>
              <a:t>Word Sense Disambiguation </a:t>
            </a:r>
            <a:r>
              <a:rPr lang="zh-CN" altLang="en-US" dirty="0"/>
              <a:t>，</a:t>
            </a:r>
            <a:r>
              <a:rPr lang="en-US" altLang="zh-CN" dirty="0"/>
              <a:t>WSD</a:t>
            </a:r>
            <a:endParaRPr lang="zh-CN" altLang="en-US" dirty="0"/>
          </a:p>
        </p:txBody>
      </p:sp>
      <p:sp>
        <p:nvSpPr>
          <p:cNvPr id="3" name="内容占位符 2">
            <a:extLst>
              <a:ext uri="{FF2B5EF4-FFF2-40B4-BE49-F238E27FC236}">
                <a16:creationId xmlns:a16="http://schemas.microsoft.com/office/drawing/2014/main" id="{A5B3984A-FE56-41CD-B1C5-E582BA228EBA}"/>
              </a:ext>
            </a:extLst>
          </p:cNvPr>
          <p:cNvSpPr>
            <a:spLocks noGrp="1"/>
          </p:cNvSpPr>
          <p:nvPr>
            <p:ph idx="1"/>
          </p:nvPr>
        </p:nvSpPr>
        <p:spPr>
          <a:xfrm>
            <a:off x="680321" y="2101174"/>
            <a:ext cx="9613861" cy="1843464"/>
          </a:xfrm>
        </p:spPr>
        <p:txBody>
          <a:bodyPr>
            <a:normAutofit/>
          </a:bodyPr>
          <a:lstStyle/>
          <a:p>
            <a:pPr marL="0" indent="0">
              <a:buNone/>
            </a:pPr>
            <a:r>
              <a:rPr lang="zh-CN" altLang="en-US" dirty="0"/>
              <a:t>一词具多义的现象非常普遍。</a:t>
            </a:r>
            <a:endParaRPr lang="en-US" altLang="zh-CN" dirty="0"/>
          </a:p>
          <a:p>
            <a:r>
              <a:rPr lang="zh-CN" altLang="en-US" dirty="0"/>
              <a:t>如何自动获悉某个词的多种含义？</a:t>
            </a:r>
            <a:endParaRPr lang="en-US" altLang="zh-CN" dirty="0"/>
          </a:p>
          <a:p>
            <a:r>
              <a:rPr lang="zh-CN" altLang="en-US" dirty="0"/>
              <a:t>已知某个词有多种含义，如何根据上下文确认其含义？</a:t>
            </a:r>
          </a:p>
        </p:txBody>
      </p:sp>
      <p:sp>
        <p:nvSpPr>
          <p:cNvPr id="6" name="文本框 5">
            <a:extLst>
              <a:ext uri="{FF2B5EF4-FFF2-40B4-BE49-F238E27FC236}">
                <a16:creationId xmlns:a16="http://schemas.microsoft.com/office/drawing/2014/main" id="{3F6354A5-72AF-4C78-BD90-D0C92FB758A8}"/>
              </a:ext>
            </a:extLst>
          </p:cNvPr>
          <p:cNvSpPr txBox="1"/>
          <p:nvPr/>
        </p:nvSpPr>
        <p:spPr>
          <a:xfrm>
            <a:off x="585071" y="6373196"/>
            <a:ext cx="6096000" cy="369332"/>
          </a:xfrm>
          <a:prstGeom prst="rect">
            <a:avLst/>
          </a:prstGeom>
          <a:noFill/>
        </p:spPr>
        <p:txBody>
          <a:bodyPr wrap="square">
            <a:spAutoFit/>
          </a:bodyPr>
          <a:lstStyle/>
          <a:p>
            <a:r>
              <a:rPr lang="en-US" altLang="zh-CN" dirty="0">
                <a:solidFill>
                  <a:schemeClr val="bg1"/>
                </a:solidFill>
              </a:rPr>
              <a:t>https://blog.csdn.net/echoKangYL/article/details/101034566</a:t>
            </a:r>
            <a:endParaRPr lang="zh-CN" altLang="en-US" dirty="0">
              <a:solidFill>
                <a:schemeClr val="bg1"/>
              </a:solidFill>
            </a:endParaRPr>
          </a:p>
        </p:txBody>
      </p:sp>
      <p:sp>
        <p:nvSpPr>
          <p:cNvPr id="8" name="文本框 7">
            <a:extLst>
              <a:ext uri="{FF2B5EF4-FFF2-40B4-BE49-F238E27FC236}">
                <a16:creationId xmlns:a16="http://schemas.microsoft.com/office/drawing/2014/main" id="{45E37D31-F531-47B4-AD0C-F63A4CCF326C}"/>
              </a:ext>
            </a:extLst>
          </p:cNvPr>
          <p:cNvSpPr txBox="1"/>
          <p:nvPr/>
        </p:nvSpPr>
        <p:spPr>
          <a:xfrm>
            <a:off x="1050587" y="3881496"/>
            <a:ext cx="6258128" cy="1631216"/>
          </a:xfrm>
          <a:prstGeom prst="rect">
            <a:avLst/>
          </a:prstGeom>
          <a:noFill/>
        </p:spPr>
        <p:txBody>
          <a:bodyPr wrap="square">
            <a:spAutoFit/>
          </a:bodyPr>
          <a:lstStyle/>
          <a:p>
            <a:pPr marL="342900" indent="-342900">
              <a:buFont typeface="Wingdings" panose="05000000000000000000" pitchFamily="2" charset="2"/>
              <a:buChar char="Ø"/>
            </a:pPr>
            <a:r>
              <a:rPr lang="zh-CN" altLang="en-US" sz="2000" dirty="0"/>
              <a:t>拍</a:t>
            </a:r>
            <a:r>
              <a:rPr lang="zh-CN" altLang="en-US" sz="2000" dirty="0">
                <a:solidFill>
                  <a:schemeClr val="bg1"/>
                </a:solidFill>
                <a:highlight>
                  <a:srgbClr val="FFFF00"/>
                </a:highlight>
              </a:rPr>
              <a:t>打</a:t>
            </a:r>
            <a:r>
              <a:rPr lang="zh-CN" altLang="en-US" sz="2000" dirty="0"/>
              <a:t> </a:t>
            </a:r>
            <a:r>
              <a:rPr lang="zh-CN" altLang="en-US" sz="2000" dirty="0">
                <a:solidFill>
                  <a:schemeClr val="bg1"/>
                </a:solidFill>
                <a:highlight>
                  <a:srgbClr val="FFFF00"/>
                </a:highlight>
              </a:rPr>
              <a:t>打</a:t>
            </a:r>
            <a:r>
              <a:rPr lang="zh-CN" altLang="en-US" sz="2000" dirty="0"/>
              <a:t>酱油 </a:t>
            </a:r>
            <a:r>
              <a:rPr lang="zh-CN" altLang="en-US" sz="2000" dirty="0">
                <a:solidFill>
                  <a:schemeClr val="bg1"/>
                </a:solidFill>
                <a:highlight>
                  <a:srgbClr val="FFFF00"/>
                </a:highlight>
              </a:rPr>
              <a:t>打</a:t>
            </a:r>
            <a:r>
              <a:rPr lang="zh-CN" altLang="en-US" sz="2000" dirty="0"/>
              <a:t>电话 </a:t>
            </a:r>
            <a:r>
              <a:rPr lang="zh-CN" altLang="en-US" sz="2000" dirty="0">
                <a:solidFill>
                  <a:schemeClr val="bg1"/>
                </a:solidFill>
                <a:highlight>
                  <a:srgbClr val="FFFF00"/>
                </a:highlight>
              </a:rPr>
              <a:t>打</a:t>
            </a:r>
            <a:r>
              <a:rPr lang="zh-CN" altLang="en-US" sz="2000" dirty="0"/>
              <a:t>毛衣 </a:t>
            </a:r>
            <a:r>
              <a:rPr lang="zh-CN" altLang="en-US" sz="2000" dirty="0">
                <a:solidFill>
                  <a:schemeClr val="bg1"/>
                </a:solidFill>
                <a:highlight>
                  <a:srgbClr val="FFFF00"/>
                </a:highlight>
              </a:rPr>
              <a:t>打</a:t>
            </a:r>
            <a:r>
              <a:rPr lang="zh-CN" altLang="en-US" sz="2000" dirty="0"/>
              <a:t>手势 </a:t>
            </a:r>
            <a:r>
              <a:rPr lang="zh-CN" altLang="en-US" sz="2000" dirty="0">
                <a:solidFill>
                  <a:schemeClr val="bg1"/>
                </a:solidFill>
                <a:highlight>
                  <a:srgbClr val="FFFF00"/>
                </a:highlight>
              </a:rPr>
              <a:t>打</a:t>
            </a:r>
            <a:r>
              <a:rPr lang="zh-CN" altLang="en-US" sz="2000" dirty="0"/>
              <a:t>哈欠 </a:t>
            </a:r>
            <a:r>
              <a:rPr lang="zh-CN" altLang="en-US" sz="2000" dirty="0">
                <a:solidFill>
                  <a:schemeClr val="bg1"/>
                </a:solidFill>
                <a:highlight>
                  <a:srgbClr val="FFFF00"/>
                </a:highlight>
              </a:rPr>
              <a:t>打</a:t>
            </a:r>
            <a:r>
              <a:rPr lang="zh-CN" altLang="en-US" sz="2000" dirty="0"/>
              <a:t>拍子</a:t>
            </a:r>
            <a:endParaRPr lang="en-US" altLang="zh-CN" sz="2000" dirty="0"/>
          </a:p>
          <a:p>
            <a:pPr marL="342900" indent="-342900">
              <a:buFont typeface="Wingdings" panose="05000000000000000000" pitchFamily="2" charset="2"/>
              <a:buChar char="Ø"/>
            </a:pPr>
            <a:r>
              <a:rPr lang="zh-CN" altLang="en-US" sz="2000" dirty="0">
                <a:solidFill>
                  <a:schemeClr val="bg1"/>
                </a:solidFill>
                <a:highlight>
                  <a:srgbClr val="FFFF00"/>
                </a:highlight>
              </a:rPr>
              <a:t>拍子</a:t>
            </a:r>
            <a:r>
              <a:rPr lang="zh-CN" altLang="en-US" sz="2000" dirty="0"/>
              <a:t>坏了 打</a:t>
            </a:r>
            <a:r>
              <a:rPr lang="zh-CN" altLang="en-US" sz="2000" dirty="0">
                <a:solidFill>
                  <a:schemeClr val="bg1"/>
                </a:solidFill>
                <a:highlight>
                  <a:srgbClr val="FFFF00"/>
                </a:highlight>
              </a:rPr>
              <a:t>拍子</a:t>
            </a:r>
            <a:endParaRPr lang="en-US" altLang="zh-CN" sz="2000" dirty="0">
              <a:solidFill>
                <a:schemeClr val="bg1"/>
              </a:solidFill>
              <a:highlight>
                <a:srgbClr val="FFFF00"/>
              </a:highlight>
            </a:endParaRPr>
          </a:p>
          <a:p>
            <a:pPr marL="342900" indent="-342900">
              <a:buFont typeface="Wingdings" panose="05000000000000000000" pitchFamily="2" charset="2"/>
              <a:buChar char="Ø"/>
            </a:pPr>
            <a:r>
              <a:rPr lang="zh-CN" altLang="en-US" sz="2000" dirty="0"/>
              <a:t>生意很</a:t>
            </a:r>
            <a:r>
              <a:rPr lang="zh-CN" altLang="en-US" sz="2000" dirty="0">
                <a:solidFill>
                  <a:schemeClr val="bg1"/>
                </a:solidFill>
                <a:highlight>
                  <a:srgbClr val="FFFF00"/>
                </a:highlight>
              </a:rPr>
              <a:t>清淡</a:t>
            </a:r>
            <a:r>
              <a:rPr lang="zh-CN" altLang="en-US" sz="2000" dirty="0"/>
              <a:t> 口味较</a:t>
            </a:r>
            <a:r>
              <a:rPr lang="zh-CN" altLang="en-US" sz="2000" dirty="0">
                <a:solidFill>
                  <a:schemeClr val="bg1"/>
                </a:solidFill>
                <a:highlight>
                  <a:srgbClr val="FFFF00"/>
                </a:highlight>
              </a:rPr>
              <a:t>清淡</a:t>
            </a:r>
            <a:endParaRPr lang="en-US" altLang="zh-CN" sz="2000" dirty="0">
              <a:solidFill>
                <a:schemeClr val="bg1"/>
              </a:solidFill>
              <a:highlight>
                <a:srgbClr val="FFFF00"/>
              </a:highlight>
            </a:endParaRPr>
          </a:p>
          <a:p>
            <a:pPr marL="342900" indent="-342900">
              <a:buFont typeface="Wingdings" panose="05000000000000000000" pitchFamily="2" charset="2"/>
              <a:buChar char="Ø"/>
            </a:pPr>
            <a:r>
              <a:rPr lang="zh-CN" altLang="en-US" sz="2000" dirty="0"/>
              <a:t>开</a:t>
            </a:r>
            <a:r>
              <a:rPr lang="zh-CN" altLang="en-US" sz="2000" dirty="0">
                <a:solidFill>
                  <a:schemeClr val="bg1"/>
                </a:solidFill>
                <a:highlight>
                  <a:srgbClr val="FFFF00"/>
                </a:highlight>
              </a:rPr>
              <a:t>车</a:t>
            </a:r>
            <a:r>
              <a:rPr lang="zh-CN" altLang="en-US" sz="2000" dirty="0"/>
              <a:t> 吃你的</a:t>
            </a:r>
            <a:r>
              <a:rPr lang="zh-CN" altLang="en-US" sz="2000" dirty="0">
                <a:solidFill>
                  <a:schemeClr val="bg1"/>
                </a:solidFill>
                <a:highlight>
                  <a:srgbClr val="FFFF00"/>
                </a:highlight>
              </a:rPr>
              <a:t>车</a:t>
            </a:r>
            <a:endParaRPr lang="en-US" altLang="zh-CN" sz="2000" dirty="0">
              <a:solidFill>
                <a:schemeClr val="bg1"/>
              </a:solidFill>
              <a:highlight>
                <a:srgbClr val="FFFF00"/>
              </a:highlight>
            </a:endParaRPr>
          </a:p>
          <a:p>
            <a:pPr marL="342900" indent="-342900">
              <a:buFont typeface="Wingdings" panose="05000000000000000000" pitchFamily="2" charset="2"/>
              <a:buChar char="Ø"/>
            </a:pPr>
            <a:r>
              <a:rPr lang="en-US" altLang="zh-CN" sz="2000" dirty="0">
                <a:solidFill>
                  <a:schemeClr val="bg1"/>
                </a:solidFill>
                <a:highlight>
                  <a:srgbClr val="FFFF00"/>
                </a:highlight>
              </a:rPr>
              <a:t>bank</a:t>
            </a:r>
            <a:endParaRPr lang="zh-CN" altLang="en-US" sz="2000" dirty="0">
              <a:solidFill>
                <a:schemeClr val="bg1"/>
              </a:solidFill>
              <a:highlight>
                <a:srgbClr val="FFFF00"/>
              </a:highlight>
            </a:endParaRPr>
          </a:p>
        </p:txBody>
      </p:sp>
    </p:spTree>
    <p:extLst>
      <p:ext uri="{BB962C8B-B14F-4D97-AF65-F5344CB8AC3E}">
        <p14:creationId xmlns:p14="http://schemas.microsoft.com/office/powerpoint/2010/main" val="3300178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C49A6E-00EF-4A8F-9E91-0C288E312FA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F53AB1B-E197-4FD3-93C7-63E362DDDEF8}"/>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D9623991-5F6C-4148-8FA1-EA5C1825A220}"/>
              </a:ext>
            </a:extLst>
          </p:cNvPr>
          <p:cNvPicPr>
            <a:picLocks noChangeAspect="1"/>
          </p:cNvPicPr>
          <p:nvPr/>
        </p:nvPicPr>
        <p:blipFill>
          <a:blip r:embed="rId2"/>
          <a:stretch>
            <a:fillRect/>
          </a:stretch>
        </p:blipFill>
        <p:spPr>
          <a:xfrm>
            <a:off x="0" y="576262"/>
            <a:ext cx="8724900" cy="5705475"/>
          </a:xfrm>
          <a:prstGeom prst="rect">
            <a:avLst/>
          </a:prstGeom>
        </p:spPr>
      </p:pic>
      <p:pic>
        <p:nvPicPr>
          <p:cNvPr id="6" name="图片 5">
            <a:extLst>
              <a:ext uri="{FF2B5EF4-FFF2-40B4-BE49-F238E27FC236}">
                <a16:creationId xmlns:a16="http://schemas.microsoft.com/office/drawing/2014/main" id="{48AFF47C-102A-4469-AE2D-271186B518A8}"/>
              </a:ext>
            </a:extLst>
          </p:cNvPr>
          <p:cNvPicPr>
            <a:picLocks noChangeAspect="1"/>
          </p:cNvPicPr>
          <p:nvPr/>
        </p:nvPicPr>
        <p:blipFill>
          <a:blip r:embed="rId3"/>
          <a:stretch>
            <a:fillRect/>
          </a:stretch>
        </p:blipFill>
        <p:spPr>
          <a:xfrm>
            <a:off x="8787039" y="576262"/>
            <a:ext cx="3450635" cy="4877223"/>
          </a:xfrm>
          <a:prstGeom prst="rect">
            <a:avLst/>
          </a:prstGeom>
        </p:spPr>
      </p:pic>
      <p:pic>
        <p:nvPicPr>
          <p:cNvPr id="8" name="图片 7">
            <a:extLst>
              <a:ext uri="{FF2B5EF4-FFF2-40B4-BE49-F238E27FC236}">
                <a16:creationId xmlns:a16="http://schemas.microsoft.com/office/drawing/2014/main" id="{D2D8DF7E-8979-46E4-B0DD-80AB758CE09D}"/>
              </a:ext>
            </a:extLst>
          </p:cNvPr>
          <p:cNvPicPr>
            <a:picLocks noChangeAspect="1"/>
          </p:cNvPicPr>
          <p:nvPr/>
        </p:nvPicPr>
        <p:blipFill>
          <a:blip r:embed="rId4"/>
          <a:stretch>
            <a:fillRect/>
          </a:stretch>
        </p:blipFill>
        <p:spPr>
          <a:xfrm>
            <a:off x="8787039" y="5453485"/>
            <a:ext cx="2078916" cy="823032"/>
          </a:xfrm>
          <a:prstGeom prst="rect">
            <a:avLst/>
          </a:prstGeom>
        </p:spPr>
      </p:pic>
    </p:spTree>
    <p:extLst>
      <p:ext uri="{BB962C8B-B14F-4D97-AF65-F5344CB8AC3E}">
        <p14:creationId xmlns:p14="http://schemas.microsoft.com/office/powerpoint/2010/main" val="3670009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4F3EB-C96A-4954-A8DE-D3B21582DCE5}"/>
              </a:ext>
            </a:extLst>
          </p:cNvPr>
          <p:cNvSpPr>
            <a:spLocks noGrp="1"/>
          </p:cNvSpPr>
          <p:nvPr>
            <p:ph type="title"/>
          </p:nvPr>
        </p:nvSpPr>
        <p:spPr/>
        <p:txBody>
          <a:bodyPr/>
          <a:lstStyle/>
          <a:p>
            <a:r>
              <a:rPr lang="zh-CN" altLang="en-US" dirty="0"/>
              <a:t>一些以前认为很难的 </a:t>
            </a:r>
            <a:r>
              <a:rPr lang="en-US" altLang="zh-CN" dirty="0"/>
              <a:t>NLP </a:t>
            </a:r>
            <a:r>
              <a:rPr lang="zh-CN" altLang="en-US" dirty="0"/>
              <a:t>任务</a:t>
            </a:r>
          </a:p>
        </p:txBody>
      </p:sp>
      <p:sp>
        <p:nvSpPr>
          <p:cNvPr id="3" name="内容占位符 2">
            <a:extLst>
              <a:ext uri="{FF2B5EF4-FFF2-40B4-BE49-F238E27FC236}">
                <a16:creationId xmlns:a16="http://schemas.microsoft.com/office/drawing/2014/main" id="{FFD9D501-6AD2-4F0E-A5D1-1EDD08D26658}"/>
              </a:ext>
            </a:extLst>
          </p:cNvPr>
          <p:cNvSpPr>
            <a:spLocks noGrp="1"/>
          </p:cNvSpPr>
          <p:nvPr>
            <p:ph idx="1"/>
          </p:nvPr>
        </p:nvSpPr>
        <p:spPr>
          <a:xfrm>
            <a:off x="680321" y="2336873"/>
            <a:ext cx="10701041" cy="3599316"/>
          </a:xfrm>
        </p:spPr>
        <p:txBody>
          <a:bodyPr/>
          <a:lstStyle/>
          <a:p>
            <a:pPr marL="0" indent="0">
              <a:buNone/>
            </a:pPr>
            <a:r>
              <a:rPr lang="zh-CN" altLang="en-US" dirty="0"/>
              <a:t>比如自动问答和文档摘要等，在深度学习时代反而显得非常简单。</a:t>
            </a:r>
            <a:endParaRPr lang="en-US" altLang="zh-CN" dirty="0"/>
          </a:p>
          <a:p>
            <a:pPr marL="0" indent="0">
              <a:buNone/>
            </a:pPr>
            <a:endParaRPr lang="en-US" altLang="zh-CN" dirty="0"/>
          </a:p>
          <a:p>
            <a:r>
              <a:rPr lang="zh-CN" altLang="en-US" dirty="0"/>
              <a:t>自动问答：</a:t>
            </a:r>
            <a:r>
              <a:rPr lang="zh-CN" altLang="en-US" sz="1600" dirty="0"/>
              <a:t>归结为衡量问题和备选答案之间的文本相似度，这恰好是具备注意力机制的神经网络所擅长的。</a:t>
            </a:r>
            <a:endParaRPr lang="en-US" altLang="zh-CN" sz="1600" dirty="0"/>
          </a:p>
          <a:p>
            <a:r>
              <a:rPr lang="zh-CN" altLang="en-US" dirty="0"/>
              <a:t>文档摘要：</a:t>
            </a:r>
            <a:r>
              <a:rPr lang="zh-CN" altLang="en-US" sz="1600" dirty="0"/>
              <a:t>涉及的文本生成技术，又恰好是 </a:t>
            </a:r>
            <a:r>
              <a:rPr lang="en-US" altLang="zh-CN" sz="1600" dirty="0"/>
              <a:t>RNN </a:t>
            </a:r>
            <a:r>
              <a:rPr lang="zh-CN" altLang="en-US" sz="1600" dirty="0"/>
              <a:t>语言模型所擅长的。</a:t>
            </a:r>
            <a:endParaRPr lang="en-US" altLang="zh-CN" sz="1600" dirty="0"/>
          </a:p>
          <a:p>
            <a:r>
              <a:rPr lang="zh-CN" altLang="en-US" dirty="0"/>
              <a:t>机器翻译：</a:t>
            </a:r>
            <a:r>
              <a:rPr lang="en-US" altLang="zh-CN" sz="1600" dirty="0"/>
              <a:t>Google </a:t>
            </a:r>
            <a:r>
              <a:rPr lang="zh-CN" altLang="en-US" sz="1600" dirty="0"/>
              <a:t>早已利用基于神经网络的机器翻译技术淘汰了基于短语的机器翻译技术。</a:t>
            </a:r>
          </a:p>
        </p:txBody>
      </p:sp>
    </p:spTree>
    <p:extLst>
      <p:ext uri="{BB962C8B-B14F-4D97-AF65-F5344CB8AC3E}">
        <p14:creationId xmlns:p14="http://schemas.microsoft.com/office/powerpoint/2010/main" val="2846797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071322-B124-4EBB-9581-FDD1A013F20D}"/>
              </a:ext>
            </a:extLst>
          </p:cNvPr>
          <p:cNvSpPr>
            <a:spLocks noGrp="1"/>
          </p:cNvSpPr>
          <p:nvPr>
            <p:ph type="title"/>
          </p:nvPr>
        </p:nvSpPr>
        <p:spPr/>
        <p:txBody>
          <a:bodyPr/>
          <a:lstStyle/>
          <a:p>
            <a:r>
              <a:rPr lang="en-US" altLang="zh-CN" dirty="0"/>
              <a:t>NLP</a:t>
            </a:r>
            <a:r>
              <a:rPr lang="zh-CN" altLang="en-US" dirty="0"/>
              <a:t>进阶</a:t>
            </a:r>
          </a:p>
        </p:txBody>
      </p:sp>
      <p:sp>
        <p:nvSpPr>
          <p:cNvPr id="3" name="内容占位符 2">
            <a:extLst>
              <a:ext uri="{FF2B5EF4-FFF2-40B4-BE49-F238E27FC236}">
                <a16:creationId xmlns:a16="http://schemas.microsoft.com/office/drawing/2014/main" id="{0AB31BDD-7E2C-41DC-BC2D-2DEF6A8D5730}"/>
              </a:ext>
            </a:extLst>
          </p:cNvPr>
          <p:cNvSpPr>
            <a:spLocks noGrp="1"/>
          </p:cNvSpPr>
          <p:nvPr>
            <p:ph idx="1"/>
          </p:nvPr>
        </p:nvSpPr>
        <p:spPr>
          <a:xfrm>
            <a:off x="680321" y="2336873"/>
            <a:ext cx="10889109" cy="3599316"/>
          </a:xfrm>
        </p:spPr>
        <p:txBody>
          <a:bodyPr>
            <a:normAutofit/>
          </a:bodyPr>
          <a:lstStyle/>
          <a:p>
            <a:pPr marL="0" indent="0">
              <a:buNone/>
            </a:pPr>
            <a:r>
              <a:rPr lang="zh-CN" altLang="en-US" dirty="0"/>
              <a:t>自然语言处理是一门日新月异的学科，在深度学习的时代更是如此。</a:t>
            </a:r>
            <a:endParaRPr lang="en-US" altLang="zh-CN" dirty="0"/>
          </a:p>
          <a:p>
            <a:pPr marL="0" indent="0">
              <a:buNone/>
            </a:pPr>
            <a:r>
              <a:rPr lang="zh-CN" altLang="en-US" dirty="0"/>
              <a:t>在学术界，即便是当前最先进的研究，在仅仅两个月后很快就会被突破。</a:t>
            </a:r>
            <a:endParaRPr lang="en-US" altLang="zh-CN" dirty="0"/>
          </a:p>
          <a:p>
            <a:pPr marL="0" indent="0">
              <a:buNone/>
            </a:pPr>
            <a:endParaRPr lang="en-US" altLang="zh-CN" dirty="0"/>
          </a:p>
          <a:p>
            <a:pPr marL="0" indent="0">
              <a:buNone/>
            </a:pPr>
            <a:r>
              <a:rPr lang="zh-CN" altLang="en-US" dirty="0"/>
              <a:t>神经网络中常用的特征提取器</a:t>
            </a:r>
            <a:r>
              <a:rPr lang="en-US" altLang="zh-CN" dirty="0"/>
              <a:t>: </a:t>
            </a:r>
          </a:p>
          <a:p>
            <a:pPr lvl="1"/>
            <a:r>
              <a:rPr lang="zh-CN" altLang="en-US" dirty="0"/>
              <a:t>用于时序数据的递归神经网络 </a:t>
            </a:r>
            <a:r>
              <a:rPr lang="en-US" altLang="zh-CN" dirty="0"/>
              <a:t>RNN </a:t>
            </a:r>
          </a:p>
          <a:p>
            <a:pPr lvl="1"/>
            <a:r>
              <a:rPr lang="zh-CN" altLang="en-US" dirty="0"/>
              <a:t>用于空间数据的卷积神经网络 </a:t>
            </a:r>
            <a:r>
              <a:rPr lang="en-US" altLang="zh-CN" dirty="0"/>
              <a:t>CNN</a:t>
            </a:r>
          </a:p>
        </p:txBody>
      </p:sp>
      <p:sp>
        <p:nvSpPr>
          <p:cNvPr id="6" name="文本框 5">
            <a:extLst>
              <a:ext uri="{FF2B5EF4-FFF2-40B4-BE49-F238E27FC236}">
                <a16:creationId xmlns:a16="http://schemas.microsoft.com/office/drawing/2014/main" id="{405A66F8-9A3E-4EA0-BBF2-D8841EF92041}"/>
              </a:ext>
            </a:extLst>
          </p:cNvPr>
          <p:cNvSpPr txBox="1"/>
          <p:nvPr/>
        </p:nvSpPr>
        <p:spPr>
          <a:xfrm>
            <a:off x="680321" y="6339351"/>
            <a:ext cx="6096000" cy="369332"/>
          </a:xfrm>
          <a:prstGeom prst="rect">
            <a:avLst/>
          </a:prstGeom>
          <a:noFill/>
        </p:spPr>
        <p:txBody>
          <a:bodyPr wrap="square">
            <a:spAutoFit/>
          </a:bodyPr>
          <a:lstStyle/>
          <a:p>
            <a:r>
              <a:rPr lang="en-US" altLang="zh-CN" dirty="0"/>
              <a:t>https://github.com/NLP-LOVE/Introduction-NLP</a:t>
            </a:r>
            <a:endParaRPr lang="zh-CN" altLang="en-US" dirty="0"/>
          </a:p>
        </p:txBody>
      </p:sp>
    </p:spTree>
    <p:extLst>
      <p:ext uri="{BB962C8B-B14F-4D97-AF65-F5344CB8AC3E}">
        <p14:creationId xmlns:p14="http://schemas.microsoft.com/office/powerpoint/2010/main" val="725594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599E04-CE5B-4B9E-B046-EE99AC279036}"/>
              </a:ext>
            </a:extLst>
          </p:cNvPr>
          <p:cNvSpPr>
            <a:spLocks noGrp="1"/>
          </p:cNvSpPr>
          <p:nvPr>
            <p:ph type="title"/>
          </p:nvPr>
        </p:nvSpPr>
        <p:spPr/>
        <p:txBody>
          <a:bodyPr/>
          <a:lstStyle/>
          <a:p>
            <a:r>
              <a:rPr lang="en-US" altLang="zh-CN" dirty="0"/>
              <a:t>NLP</a:t>
            </a:r>
            <a:r>
              <a:rPr lang="zh-CN" altLang="en-US" dirty="0"/>
              <a:t>进阶</a:t>
            </a:r>
          </a:p>
        </p:txBody>
      </p:sp>
      <p:sp>
        <p:nvSpPr>
          <p:cNvPr id="3" name="内容占位符 2">
            <a:extLst>
              <a:ext uri="{FF2B5EF4-FFF2-40B4-BE49-F238E27FC236}">
                <a16:creationId xmlns:a16="http://schemas.microsoft.com/office/drawing/2014/main" id="{9E0623C1-7619-4282-B684-080702E65ED7}"/>
              </a:ext>
            </a:extLst>
          </p:cNvPr>
          <p:cNvSpPr>
            <a:spLocks noGrp="1"/>
          </p:cNvSpPr>
          <p:nvPr>
            <p:ph idx="1"/>
          </p:nvPr>
        </p:nvSpPr>
        <p:spPr>
          <a:xfrm>
            <a:off x="680321" y="2336872"/>
            <a:ext cx="10441636" cy="4148233"/>
          </a:xfrm>
        </p:spPr>
        <p:txBody>
          <a:bodyPr>
            <a:normAutofit/>
          </a:bodyPr>
          <a:lstStyle/>
          <a:p>
            <a:r>
              <a:rPr lang="en-US" altLang="zh-CN" dirty="0"/>
              <a:t>word2vec </a:t>
            </a:r>
            <a:r>
              <a:rPr lang="zh-CN" altLang="en-US" dirty="0"/>
              <a:t>早已是明日黄花。</a:t>
            </a:r>
            <a:endParaRPr lang="en-US" altLang="zh-CN" dirty="0"/>
          </a:p>
          <a:p>
            <a:r>
              <a:rPr lang="en-US" altLang="zh-CN" dirty="0"/>
              <a:t>Facebook </a:t>
            </a:r>
            <a:r>
              <a:rPr lang="zh-CN" altLang="en-US" dirty="0"/>
              <a:t>的 </a:t>
            </a:r>
            <a:r>
              <a:rPr lang="en-US" altLang="zh-CN" dirty="0" err="1">
                <a:highlight>
                  <a:srgbClr val="000080"/>
                </a:highlight>
              </a:rPr>
              <a:t>fastText</a:t>
            </a:r>
            <a:r>
              <a:rPr lang="en-US" altLang="zh-CN" dirty="0"/>
              <a:t> </a:t>
            </a:r>
            <a:r>
              <a:rPr lang="zh-CN" altLang="en-US" sz="1800" dirty="0"/>
              <a:t>可以为任意词语构造词向量，不要求该词语一定得出现在语料库中。</a:t>
            </a:r>
            <a:endParaRPr lang="en-US" altLang="zh-CN" sz="1800" dirty="0"/>
          </a:p>
          <a:p>
            <a:endParaRPr lang="en-US" altLang="zh-CN" dirty="0"/>
          </a:p>
          <a:p>
            <a:r>
              <a:rPr lang="zh-CN" altLang="en-US" sz="1300" dirty="0"/>
              <a:t>但是，无论是 </a:t>
            </a:r>
            <a:r>
              <a:rPr lang="en-US" altLang="zh-CN" sz="1300" dirty="0"/>
              <a:t>word2vec </a:t>
            </a:r>
            <a:r>
              <a:rPr lang="zh-CN" altLang="en-US" sz="1300" dirty="0"/>
              <a:t>还是 </a:t>
            </a:r>
            <a:r>
              <a:rPr lang="en-US" altLang="zh-CN" sz="1300" dirty="0" err="1"/>
              <a:t>fastText</a:t>
            </a:r>
            <a:r>
              <a:rPr lang="zh-CN" altLang="en-US" sz="1300" dirty="0"/>
              <a:t>，都无法解决一词多义的问题。</a:t>
            </a:r>
            <a:endParaRPr lang="en-US" altLang="zh-CN" sz="1300" dirty="0"/>
          </a:p>
          <a:p>
            <a:r>
              <a:rPr lang="zh-CN" altLang="en-US" sz="1300" dirty="0"/>
              <a:t>因为多义词的消歧必须根据给定句子的上下文才能进行，这催生了一系列能够感知上下文的词语表示方法。</a:t>
            </a:r>
          </a:p>
          <a:p>
            <a:endParaRPr lang="zh-CN" altLang="en-US" dirty="0"/>
          </a:p>
          <a:p>
            <a:r>
              <a:rPr lang="zh-CN" altLang="en-US" dirty="0"/>
              <a:t>华盛顿大学提出了 </a:t>
            </a:r>
            <a:r>
              <a:rPr lang="en-US" altLang="zh-CN" dirty="0">
                <a:highlight>
                  <a:srgbClr val="000080"/>
                </a:highlight>
              </a:rPr>
              <a:t>ELMO</a:t>
            </a:r>
            <a:r>
              <a:rPr lang="zh-CN" altLang="en-US" dirty="0"/>
              <a:t>，</a:t>
            </a:r>
            <a:r>
              <a:rPr lang="zh-CN" altLang="en-US" sz="1600" dirty="0"/>
              <a:t>即一个在大规模纯文本上训练的</a:t>
            </a:r>
            <a:r>
              <a:rPr lang="zh-CN" altLang="en-US" sz="1600" dirty="0">
                <a:highlight>
                  <a:srgbClr val="000080"/>
                </a:highlight>
              </a:rPr>
              <a:t>双向 </a:t>
            </a:r>
            <a:r>
              <a:rPr lang="en-US" altLang="zh-CN" sz="1600" dirty="0">
                <a:highlight>
                  <a:srgbClr val="000080"/>
                </a:highlight>
              </a:rPr>
              <a:t>LSTM </a:t>
            </a:r>
            <a:r>
              <a:rPr lang="zh-CN" altLang="en-US" sz="1600" dirty="0"/>
              <a:t>语言模型</a:t>
            </a:r>
            <a:r>
              <a:rPr lang="zh-CN" altLang="en-US" dirty="0"/>
              <a:t>。</a:t>
            </a:r>
            <a:endParaRPr lang="en-US" altLang="zh-CN" dirty="0"/>
          </a:p>
          <a:p>
            <a:r>
              <a:rPr lang="en-US" altLang="zh-CN" dirty="0"/>
              <a:t>Google </a:t>
            </a:r>
            <a:r>
              <a:rPr lang="zh-CN" altLang="en-US" dirty="0"/>
              <a:t>的 </a:t>
            </a:r>
            <a:r>
              <a:rPr lang="en-US" altLang="zh-CN" b="1" dirty="0">
                <a:solidFill>
                  <a:srgbClr val="FF0000"/>
                </a:solidFill>
                <a:highlight>
                  <a:srgbClr val="FFFF00"/>
                </a:highlight>
                <a:hlinkClick r:id="rId2"/>
              </a:rPr>
              <a:t>BERT</a:t>
            </a:r>
            <a:r>
              <a:rPr lang="en-US" altLang="zh-CN" dirty="0"/>
              <a:t> </a:t>
            </a:r>
            <a:r>
              <a:rPr lang="zh-CN" altLang="en-US" dirty="0"/>
              <a:t>模型</a:t>
            </a:r>
            <a:r>
              <a:rPr lang="en-US" altLang="zh-CN" dirty="0"/>
              <a:t>,</a:t>
            </a:r>
            <a:r>
              <a:rPr lang="zh-CN" altLang="en-US" sz="1600" dirty="0"/>
              <a:t>通过一种高效的</a:t>
            </a:r>
            <a:r>
              <a:rPr lang="zh-CN" altLang="en-US" sz="1600" dirty="0">
                <a:highlight>
                  <a:srgbClr val="000080"/>
                </a:highlight>
              </a:rPr>
              <a:t>双向</a:t>
            </a:r>
            <a:r>
              <a:rPr lang="en-US" altLang="zh-CN" sz="1600" dirty="0">
                <a:highlight>
                  <a:srgbClr val="000080"/>
                </a:highlight>
              </a:rPr>
              <a:t>Transformer</a:t>
            </a:r>
            <a:r>
              <a:rPr lang="zh-CN" altLang="en-US" sz="1600" dirty="0">
                <a:highlight>
                  <a:srgbClr val="000080"/>
                </a:highlight>
              </a:rPr>
              <a:t>网络</a:t>
            </a:r>
            <a:r>
              <a:rPr lang="zh-CN" altLang="en-US" sz="1600" dirty="0"/>
              <a:t>同时对上文和下文建模，在许多</a:t>
            </a:r>
            <a:r>
              <a:rPr lang="en-US" altLang="zh-CN" sz="1600" dirty="0"/>
              <a:t>NLP</a:t>
            </a:r>
            <a:r>
              <a:rPr lang="zh-CN" altLang="en-US" sz="1600" dirty="0"/>
              <a:t>任务上取得了惊人的成绩。</a:t>
            </a:r>
          </a:p>
        </p:txBody>
      </p:sp>
    </p:spTree>
    <p:extLst>
      <p:ext uri="{BB962C8B-B14F-4D97-AF65-F5344CB8AC3E}">
        <p14:creationId xmlns:p14="http://schemas.microsoft.com/office/powerpoint/2010/main" val="3603175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0321" y="605056"/>
            <a:ext cx="10515600" cy="1325563"/>
          </a:xfrm>
        </p:spPr>
        <p:txBody>
          <a:bodyPr/>
          <a:lstStyle/>
          <a:p>
            <a:r>
              <a:rPr lang="en-US" b="1" dirty="0"/>
              <a:t>13.5 </a:t>
            </a:r>
            <a:r>
              <a:rPr lang="en-US" b="1" dirty="0" err="1"/>
              <a:t>自然语言处理进阶</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solidFill>
                  <a:schemeClr val="tx1"/>
                </a:solidFill>
                <a:hlinkClick r:id="rId3">
                  <a:extLst>
                    <a:ext uri="{A12FA001-AC4F-418D-AE19-62706E023703}">
                      <ahyp:hlinkClr xmlns:ahyp="http://schemas.microsoft.com/office/drawing/2018/hyperlinkcolor" val="tx"/>
                    </a:ext>
                  </a:extLst>
                </a:hlinkClick>
              </a:rPr>
              <a:t>《</a:t>
            </a:r>
            <a:r>
              <a:rPr lang="zh-CN" altLang="en-US" dirty="0">
                <a:solidFill>
                  <a:schemeClr val="tx1"/>
                </a:solidFill>
                <a:hlinkClick r:id="rId3">
                  <a:extLst>
                    <a:ext uri="{A12FA001-AC4F-418D-AE19-62706E023703}">
                      <ahyp:hlinkClr xmlns:ahyp="http://schemas.microsoft.com/office/drawing/2018/hyperlinkcolor" val="tx"/>
                    </a:ext>
                  </a:extLst>
                </a:hlinkClick>
              </a:rPr>
              <a:t>自然语言处理入门</a:t>
            </a:r>
            <a:r>
              <a:rPr lang="en-US" altLang="zh-CN" dirty="0">
                <a:solidFill>
                  <a:schemeClr val="tx1"/>
                </a:solidFill>
                <a:hlinkClick r:id="rId3">
                  <a:extLst>
                    <a:ext uri="{A12FA001-AC4F-418D-AE19-62706E023703}">
                      <ahyp:hlinkClr xmlns:ahyp="http://schemas.microsoft.com/office/drawing/2018/hyperlinkcolor" val="tx"/>
                    </a:ext>
                  </a:extLst>
                </a:hlinkClick>
              </a:rPr>
              <a:t>》</a:t>
            </a:r>
            <a:endParaRPr lang="en-US" dirty="0">
              <a:solidFill>
                <a:schemeClr val="tx1"/>
              </a:solidFill>
            </a:endParaRPr>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680321" y="2371169"/>
            <a:ext cx="10515600" cy="3218993"/>
          </a:xfrm>
        </p:spPr>
        <p:txBody>
          <a:bodyPr>
            <a:normAutofit/>
          </a:bodyPr>
          <a:lstStyle/>
          <a:p>
            <a:pPr>
              <a:spcBef>
                <a:spcPts val="900"/>
              </a:spcBef>
              <a:spcAft>
                <a:spcPts val="900"/>
              </a:spcAft>
            </a:pPr>
            <a:r>
              <a:rPr lang="zh-CN" altLang="en-US" dirty="0"/>
              <a:t>基于</a:t>
            </a:r>
            <a:r>
              <a:rPr lang="en-US" altLang="zh-CN" sz="2400" dirty="0">
                <a:latin typeface="Cambria" panose="02040503050406030204" pitchFamily="18" charset="0"/>
                <a:cs typeface="Times New Roman" panose="02020603050405020304" pitchFamily="18" charset="0"/>
              </a:rPr>
              <a:t>Transformer</a:t>
            </a:r>
            <a:r>
              <a:rPr lang="zh-CN" altLang="en-US" dirty="0"/>
              <a:t>的预训练语言模型</a:t>
            </a:r>
            <a:endParaRPr lang="en-US" altLang="zh-CN" dirty="0"/>
          </a:p>
          <a:p>
            <a:pPr lvl="1">
              <a:spcBef>
                <a:spcPts val="900"/>
              </a:spcBef>
              <a:spcAft>
                <a:spcPts val="900"/>
              </a:spcAft>
              <a:buFont typeface="Wingdings" panose="05000000000000000000" pitchFamily="2" charset="2"/>
              <a:buChar char="Ø"/>
            </a:pPr>
            <a:r>
              <a:rPr lang="en-US" altLang="zh-CN" dirty="0">
                <a:latin typeface="Cambria" panose="02040503050406030204" pitchFamily="18" charset="0"/>
                <a:cs typeface="Times New Roman" panose="02020603050405020304" pitchFamily="18" charset="0"/>
              </a:rPr>
              <a:t>GPT</a:t>
            </a:r>
          </a:p>
          <a:p>
            <a:pPr lvl="1">
              <a:spcBef>
                <a:spcPts val="900"/>
              </a:spcBef>
              <a:spcAft>
                <a:spcPts val="900"/>
              </a:spcAft>
              <a:buFont typeface="Wingdings" panose="05000000000000000000" pitchFamily="2" charset="2"/>
              <a:buChar char="Ø"/>
            </a:pPr>
            <a:r>
              <a:rPr lang="en-US" altLang="zh-CN" dirty="0">
                <a:latin typeface="Cambria" panose="02040503050406030204" pitchFamily="18" charset="0"/>
                <a:cs typeface="Times New Roman" panose="02020603050405020304" pitchFamily="18" charset="0"/>
              </a:rPr>
              <a:t>BERT</a:t>
            </a:r>
          </a:p>
          <a:p>
            <a:pPr lvl="2">
              <a:spcBef>
                <a:spcPts val="900"/>
              </a:spcBef>
              <a:spcAft>
                <a:spcPts val="900"/>
              </a:spcAft>
              <a:buFont typeface="Wingdings" panose="05000000000000000000" pitchFamily="2" charset="2"/>
              <a:buChar char="u"/>
            </a:pPr>
            <a:r>
              <a:rPr lang="en-US" dirty="0" err="1">
                <a:latin typeface="Cambria" panose="02040503050406030204" pitchFamily="18" charset="0"/>
                <a:cs typeface="Times New Roman" panose="02020603050405020304" pitchFamily="18" charset="0"/>
              </a:rPr>
              <a:t>RoBERT</a:t>
            </a:r>
            <a:endParaRPr lang="en-US" dirty="0">
              <a:latin typeface="Cambria" panose="02040503050406030204" pitchFamily="18" charset="0"/>
              <a:cs typeface="Times New Roman" panose="02020603050405020304" pitchFamily="18" charset="0"/>
            </a:endParaRPr>
          </a:p>
          <a:p>
            <a:pPr lvl="2">
              <a:spcBef>
                <a:spcPts val="900"/>
              </a:spcBef>
              <a:spcAft>
                <a:spcPts val="900"/>
              </a:spcAft>
              <a:buFont typeface="Wingdings" panose="05000000000000000000" pitchFamily="2" charset="2"/>
              <a:buChar char="u"/>
            </a:pPr>
            <a:r>
              <a:rPr lang="en-US" dirty="0">
                <a:latin typeface="Cambria" panose="02040503050406030204" pitchFamily="18" charset="0"/>
                <a:cs typeface="Times New Roman" panose="02020603050405020304" pitchFamily="18" charset="0"/>
              </a:rPr>
              <a:t>ALBERT</a:t>
            </a:r>
          </a:p>
          <a:p>
            <a:pPr lvl="1">
              <a:spcBef>
                <a:spcPts val="900"/>
              </a:spcBef>
              <a:spcAft>
                <a:spcPts val="900"/>
              </a:spcAft>
              <a:buFont typeface="Wingdings" panose="05000000000000000000" pitchFamily="2" charset="2"/>
              <a:buChar char="Ø"/>
            </a:pPr>
            <a:r>
              <a:rPr lang="en-US" dirty="0" err="1">
                <a:latin typeface="Cambria" panose="02040503050406030204" pitchFamily="18" charset="0"/>
                <a:cs typeface="Times New Roman" panose="02020603050405020304" pitchFamily="18" charset="0"/>
              </a:rPr>
              <a:t>XLNet</a:t>
            </a:r>
            <a:endParaRPr lang="en-US" dirty="0">
              <a:latin typeface="Cambria" panose="02040503050406030204" pitchFamily="18" charset="0"/>
              <a:cs typeface="Times New Roman" panose="02020603050405020304" pitchFamily="18" charset="0"/>
            </a:endParaRPr>
          </a:p>
          <a:p>
            <a:pPr lvl="1">
              <a:spcBef>
                <a:spcPts val="900"/>
              </a:spcBef>
              <a:spcAft>
                <a:spcPts val="900"/>
              </a:spcAft>
            </a:pPr>
            <a:endParaRPr lang="en-US" dirty="0">
              <a:latin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630C6FA-497D-5A4A-B143-D269D059F764}"/>
              </a:ext>
            </a:extLst>
          </p:cNvPr>
          <p:cNvSpPr txBox="1"/>
          <p:nvPr/>
        </p:nvSpPr>
        <p:spPr>
          <a:xfrm>
            <a:off x="6374972" y="4486831"/>
            <a:ext cx="1489753" cy="369332"/>
          </a:xfrm>
          <a:prstGeom prst="rect">
            <a:avLst/>
          </a:prstGeom>
          <a:noFill/>
        </p:spPr>
        <p:txBody>
          <a:bodyPr wrap="square" rtlCol="0">
            <a:spAutoFit/>
          </a:bodyPr>
          <a:lstStyle/>
          <a:p>
            <a:endParaRPr lang="en-US"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014597504"/>
      </p:ext>
    </p:extLst>
  </p:cSld>
  <p:clrMapOvr>
    <a:masterClrMapping/>
  </p:clrMapOvr>
</p:sld>
</file>

<file path=ppt/theme/theme1.xml><?xml version="1.0" encoding="utf-8"?>
<a:theme xmlns:a="http://schemas.openxmlformats.org/drawingml/2006/main" name="柏林">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柏林">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TM04033917[[fn=柏林]]</Template>
  <TotalTime>294</TotalTime>
  <Words>471</Words>
  <Application>Microsoft Office PowerPoint</Application>
  <PresentationFormat>宽屏</PresentationFormat>
  <Paragraphs>60</Paragraphs>
  <Slides>12</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Noto Sans CJK JP Medium</vt:lpstr>
      <vt:lpstr>等线</vt:lpstr>
      <vt:lpstr>等线 Light</vt:lpstr>
      <vt:lpstr>SimSun</vt:lpstr>
      <vt:lpstr>Arial</vt:lpstr>
      <vt:lpstr>Cambria</vt:lpstr>
      <vt:lpstr>Franklin Gothic Book</vt:lpstr>
      <vt:lpstr>Wingdings</vt:lpstr>
      <vt:lpstr>柏林</vt:lpstr>
      <vt:lpstr>自然语言处理技术基础 Natural Language Processing，NLP</vt:lpstr>
      <vt:lpstr>第9章 语义分析</vt:lpstr>
      <vt:lpstr>PowerPoint 演示文稿</vt:lpstr>
      <vt:lpstr>词义消歧 Word Sense Disambiguation ，WSD</vt:lpstr>
      <vt:lpstr>PowerPoint 演示文稿</vt:lpstr>
      <vt:lpstr>一些以前认为很难的 NLP 任务</vt:lpstr>
      <vt:lpstr>NLP进阶</vt:lpstr>
      <vt:lpstr>NLP进阶</vt:lpstr>
      <vt:lpstr>13.5 自然语言处理进阶</vt:lpstr>
      <vt:lpstr>13.5 自然语言处理进阶</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自然语言处理技术基础</dc:title>
  <dc:creator>David yonggang</dc:creator>
  <cp:lastModifiedBy>David yonggang</cp:lastModifiedBy>
  <cp:revision>50</cp:revision>
  <dcterms:created xsi:type="dcterms:W3CDTF">2020-06-27T17:50:52Z</dcterms:created>
  <dcterms:modified xsi:type="dcterms:W3CDTF">2020-09-28T12:16:03Z</dcterms:modified>
</cp:coreProperties>
</file>